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5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743128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</a:rPr>
              <a:t>‹#›</a:t>
            </a:fld>
            <a:endParaRPr lang="ru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vk.com/thevenusproje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707450" y="432450"/>
            <a:ext cx="5729100" cy="572700"/>
          </a:xfrm>
          <a:prstGeom prst="rect">
            <a:avLst/>
          </a:prstGeom>
          <a:solidFill>
            <a:srgbClr val="CFE2F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/>
              <a:t>Великая депрессия. Мыльные пузыри.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553400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200">
                <a:solidFill>
                  <a:schemeClr val="dk1"/>
                </a:solidFill>
              </a:rPr>
              <a:t>США, 20-е годы ХХ столетия. Появляются новые “инновационные” товары - автомобили, радио, самолёты и т.д. Резко взлетает ВВП. Постоянно появляются новые акционерные общества, банки выдают бесчисленные кредиты, население все свободные деньги переводит в акции, которые постоянно взлетают в цене; производство бесконтрольно растёт бешеными темпами. Раздувается мыльный пузырь из ничем не обеспеченных ценных бумаг.</a:t>
            </a:r>
          </a:p>
          <a:p>
            <a:pPr lvl="0">
              <a:spcBef>
                <a:spcPts val="0"/>
              </a:spcBef>
              <a:buNone/>
            </a:pPr>
            <a:r>
              <a:rPr lang="ru" sz="1200">
                <a:solidFill>
                  <a:schemeClr val="dk1"/>
                </a:solidFill>
              </a:rPr>
              <a:t>В конце октября 1929г. мыльный пузырь лопнул.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599900" y="366500"/>
            <a:ext cx="5944200" cy="572700"/>
          </a:xfrm>
          <a:prstGeom prst="rect">
            <a:avLst/>
          </a:prstGeom>
          <a:solidFill>
            <a:srgbClr val="D0E0E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/>
              <a:t>Жак Фреско. “Что-то не так с системой”.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255800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200">
                <a:solidFill>
                  <a:schemeClr val="dk1"/>
                </a:solidFill>
              </a:rPr>
              <a:t>В то время Жаку Фреско было 14 лет. Видя эту ситуацию он задавался вопросами. Товары, заводы никуда не исчезли. Всё осталось на своих местах, но у людей вдруг пропал доступ к ресурсам, у них не было денег чтобы купить. Продукты были в достатке, прилавки были все завалены, но всё приходилось выбрасывать. Жак начал подозревать, что с этой системой распределения ресурсов что-то не в порядке. Если есть ресурсы, но они не доступны людям из-за системы… систему надо менять. И стал создавать свой план новой системы распределения.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391050" y="470475"/>
            <a:ext cx="2361900" cy="572700"/>
          </a:xfrm>
          <a:prstGeom prst="rect">
            <a:avLst/>
          </a:prstGeom>
          <a:solidFill>
            <a:srgbClr val="CFE2F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Мир - другой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89000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200">
                <a:solidFill>
                  <a:srgbClr val="000000"/>
                </a:solidFill>
              </a:rPr>
              <a:t>Жак Фреско с 18-ти лет занимается профессиональным проектированием. Он проявил инженерные способности во многих областях - занимался проектированием систем самолётов, медицинских инструментов, участвовал в разработке кинопроектров и т.д.</a:t>
            </a:r>
          </a:p>
          <a:p>
            <a:pPr lvl="0">
              <a:spcBef>
                <a:spcPts val="0"/>
              </a:spcBef>
              <a:buNone/>
            </a:pPr>
            <a:r>
              <a:rPr lang="ru" sz="1200">
                <a:solidFill>
                  <a:srgbClr val="222222"/>
                </a:solidFill>
              </a:rPr>
              <a:t>В 1939—1940 годах Жак Фреско находился на островах Туамоту, где общался с аборигенами:</a:t>
            </a:r>
          </a:p>
          <a:p>
            <a:pPr lvl="0">
              <a:spcBef>
                <a:spcPts val="0"/>
              </a:spcBef>
              <a:buNone/>
            </a:pPr>
            <a:r>
              <a:rPr lang="ru" sz="1200">
                <a:solidFill>
                  <a:srgbClr val="222222"/>
                </a:solidFill>
              </a:rPr>
              <a:t>“…Самым важным для меня стало то, как эти люди распределяли между собой свои ресурсы — это в буквальном смысле открыло мне глаза. Именно тогда я осознал, насколько катастрофическими являются последствия дефицита и как сильно это влияет на поведение людей и формирование их ценностей. На острове, после ловли рыбы, туземцы просто ходили и раздавали её всем в округе. Рыбы было так много, что её хватало на всех и даже сверх этого. Проблемы начинаются тогда, когда по тем или иным причинам нет возможности прокормить целое племя. В этом случае человеческое поведение сильно меняется: они начинают прятать еду, воровать, обманывать и даже драться”.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022700" y="418500"/>
            <a:ext cx="7098600" cy="572700"/>
          </a:xfrm>
          <a:prstGeom prst="rect">
            <a:avLst/>
          </a:prstGeom>
          <a:solidFill>
            <a:srgbClr val="CFE2F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/>
              <a:t>Социокибернетика, проект Венера, Дух времени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283371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200" dirty="0">
                <a:solidFill>
                  <a:srgbClr val="000000"/>
                </a:solidFill>
              </a:rPr>
              <a:t>И Жак начал преобразовывать мир доступными средствами.</a:t>
            </a:r>
          </a:p>
          <a:p>
            <a:pPr lvl="0">
              <a:spcBef>
                <a:spcPts val="0"/>
              </a:spcBef>
              <a:buNone/>
            </a:pPr>
            <a:r>
              <a:rPr lang="ru" sz="1200" dirty="0">
                <a:solidFill>
                  <a:srgbClr val="000000"/>
                </a:solidFill>
              </a:rPr>
              <a:t>В 1975 г. он основывает корпорацию “Социокибернетика”. Через какое-то время в ней собирается 250 единомышленников. Он читал свои лекции, распространял идеи в разных городах, выступал на радио и телевидении. В 1994 г. организация преобразовалась в проект Венера.</a:t>
            </a:r>
          </a:p>
          <a:p>
            <a:pPr lvl="0">
              <a:spcBef>
                <a:spcPts val="0"/>
              </a:spcBef>
              <a:buNone/>
            </a:pPr>
            <a:r>
              <a:rPr lang="ru" sz="1200" dirty="0">
                <a:solidFill>
                  <a:srgbClr val="000000"/>
                </a:solidFill>
              </a:rPr>
              <a:t>Жак приобрёл участок земли недалеко от города Venus во Флориде и создал свой исследовательский центр. Там он разрабатывает будущее - строит макеты будущих городов, транспорт, прорабатывает систему распределения ресурсов, выработки электроэнергии из возобновляемых источников. Руководит деятельностью огромной организации. У него уже множество последователей по всему миру, во многих странах есть свои ячейки</a:t>
            </a:r>
            <a:r>
              <a:rPr lang="ru" sz="1200" dirty="0" smtClean="0">
                <a:solidFill>
                  <a:srgbClr val="000000"/>
                </a:solidFill>
              </a:rPr>
              <a:t>.</a:t>
            </a:r>
            <a:endParaRPr lang="ru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314700" y="404625"/>
            <a:ext cx="2514600" cy="572700"/>
          </a:xfrm>
          <a:prstGeom prst="rect">
            <a:avLst/>
          </a:prstGeom>
          <a:solidFill>
            <a:srgbClr val="CFE2F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Цели проекта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73050" y="1091075"/>
            <a:ext cx="8997900" cy="3843900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Всемирное признание природных ресурсов Земли достоянием всего человечества;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Отмена искусственных границ, разделяющих людей;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Переход от денежно-ориентированных экономик отдельных стран к всемирной ресурсо-ориентированной экономике;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Стабилизация численности населения мира через повышение уровня образования и добровольного контроля за рождаемостью;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Восстановление окружающей среды;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Реконструкция городов, транспортных систем, сельскохозяйственных и промышленных предприятий в энергосберегающие, экологически чистые системы, способные удовлетворить потребности всех людей;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Постепенный полный отказ от таких форм управления как корпорации и правительства (местные, национальные или транснациональные);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Взаимообмен технологиями и использование их на благо всех народов;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Разработка и использование чистых возобновляемых источников энергии;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Изготовление продукции только высшего качества для всех людей в мире (например, через отказ от концепции планируемого устаревания);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Поощрение творческого потенциала и созидательного начала в человеке во всех его проявлениях;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Избавление от пережитков прошлого и предрассудков путём повышения уровня образования населения Земли;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Устранение любых видов элитаризма, включая технический;</a:t>
            </a:r>
          </a:p>
          <a:p>
            <a:pPr marL="457200" lvl="0" indent="-295275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Обеспечение людей не только всем необходимым для жизни, но и воспитание индивидуальности с помощью задач, стимулирующих человеческий разум;</a:t>
            </a:r>
          </a:p>
          <a:p>
            <a:pPr marL="457200" lvl="0" indent="-295275" rtl="0">
              <a:spcBef>
                <a:spcPts val="300"/>
              </a:spcBef>
              <a:spcAft>
                <a:spcPts val="100"/>
              </a:spcAft>
              <a:buClr>
                <a:srgbClr val="222222"/>
              </a:buClr>
              <a:buSzPct val="95454"/>
              <a:buChar char="-"/>
            </a:pPr>
            <a:r>
              <a:rPr lang="ru" sz="1000" dirty="0">
                <a:solidFill>
                  <a:srgbClr val="222222"/>
                </a:solidFill>
              </a:rPr>
              <a:t>Интеллектуальная и эмоциональная подготовка людей к предстоящим изменениям.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380550" y="432850"/>
            <a:ext cx="2382900" cy="572700"/>
          </a:xfrm>
          <a:prstGeom prst="rect">
            <a:avLst/>
          </a:prstGeom>
          <a:solidFill>
            <a:srgbClr val="CFE2F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/>
              <a:t>План действий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2787427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1400" dirty="0">
                <a:solidFill>
                  <a:srgbClr val="000000"/>
                </a:solidFill>
              </a:rPr>
              <a:t>Информирования населения о возможности нового прогрессивного общества. Создание и распространение видеоматериалов, книг, фильмов, чтение лекций и т.д. Сбор средств на продвижение идей и построение первого экспериментального поселения;</a:t>
            </a:r>
          </a:p>
          <a:p>
            <a:pPr marL="457200" lvl="0" indent="-317500" rtl="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1400" dirty="0">
                <a:solidFill>
                  <a:srgbClr val="000000"/>
                </a:solidFill>
              </a:rPr>
              <a:t>Первое поселение, в котором должны будут тестироваться новые технические и общественные идеи. Оно должно будет продемонстрировать Возможность жить в новом укладе, новом мире;</a:t>
            </a:r>
          </a:p>
          <a:p>
            <a:pPr marL="457200" lvl="0" indent="-317500">
              <a:spcBef>
                <a:spcPts val="0"/>
              </a:spcBef>
              <a:buClr>
                <a:srgbClr val="000000"/>
              </a:buClr>
              <a:buSzPct val="100000"/>
              <a:buChar char="-"/>
            </a:pPr>
            <a:r>
              <a:rPr lang="ru" sz="1400" dirty="0">
                <a:solidFill>
                  <a:srgbClr val="000000"/>
                </a:solidFill>
              </a:rPr>
              <a:t>Создание сети ИИ-управляемых городов, распределение ресурсов, новые транспортные системы, источники энергии, переработка отходов, забота об окружающей среде -&gt; Новый формат общества.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8"/>
          <p:cNvSpPr txBox="1">
            <a:spLocks/>
          </p:cNvSpPr>
          <p:nvPr/>
        </p:nvSpPr>
        <p:spPr>
          <a:xfrm>
            <a:off x="1187624" y="421379"/>
            <a:ext cx="6768752" cy="572700"/>
          </a:xfrm>
          <a:prstGeom prst="rect">
            <a:avLst/>
          </a:prstGeom>
          <a:solidFill>
            <a:srgbClr val="CFE2F3"/>
          </a:solidFill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400" dirty="0" smtClean="0"/>
              <a:t>П</a:t>
            </a:r>
            <a:r>
              <a:rPr lang="ru" sz="2400" dirty="0" smtClean="0"/>
              <a:t>роект «Венера» и движение «Дух времени»</a:t>
            </a:r>
            <a:endParaRPr lang="ru" sz="2400" dirty="0"/>
          </a:p>
        </p:txBody>
      </p:sp>
      <p:sp>
        <p:nvSpPr>
          <p:cNvPr id="3" name="Shape 89"/>
          <p:cNvSpPr txBox="1">
            <a:spLocks/>
          </p:cNvSpPr>
          <p:nvPr/>
        </p:nvSpPr>
        <p:spPr>
          <a:xfrm>
            <a:off x="311700" y="1152475"/>
            <a:ext cx="8520600" cy="2067347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buClr>
                <a:srgbClr val="000000"/>
              </a:buClr>
              <a:buSzPct val="100000"/>
            </a:pPr>
            <a:r>
              <a:rPr lang="ru-RU" dirty="0" smtClean="0"/>
              <a:t>В</a:t>
            </a:r>
            <a:r>
              <a:rPr lang="ru" dirty="0" smtClean="0"/>
              <a:t> 2007 г. </a:t>
            </a:r>
            <a:r>
              <a:rPr lang="ru-RU" dirty="0" smtClean="0"/>
              <a:t>выходит первая часть фильма «Дух времени</a:t>
            </a:r>
            <a:r>
              <a:rPr lang="ru" dirty="0" smtClean="0"/>
              <a:t>» Питера Джозефа. </a:t>
            </a:r>
            <a:r>
              <a:rPr lang="ru-RU" dirty="0" smtClean="0"/>
              <a:t>В</a:t>
            </a:r>
            <a:r>
              <a:rPr lang="ru" dirty="0" smtClean="0"/>
              <a:t> фильме звучат протесты против существующей системы, идеи глобального заговора и призыв к перевороту.</a:t>
            </a:r>
          </a:p>
          <a:p>
            <a:pPr marL="139700">
              <a:buClr>
                <a:srgbClr val="000000"/>
              </a:buClr>
              <a:buSzPct val="100000"/>
            </a:pPr>
            <a:r>
              <a:rPr lang="ru-RU" dirty="0" smtClean="0"/>
              <a:t>В</a:t>
            </a:r>
            <a:r>
              <a:rPr lang="ru" dirty="0" smtClean="0"/>
              <a:t> 2008-м выходит продолжение фильма «Дух времени: приложение», в котором альтернативой существующему мировому порядку предлагается проект «Венера» с идеями Жака Фреско.</a:t>
            </a:r>
          </a:p>
          <a:p>
            <a:pPr marL="139700">
              <a:buClr>
                <a:srgbClr val="000000"/>
              </a:buClr>
              <a:buSzPct val="100000"/>
            </a:pPr>
            <a:r>
              <a:rPr lang="ru-RU" dirty="0" smtClean="0"/>
              <a:t>Проект</a:t>
            </a:r>
            <a:r>
              <a:rPr lang="ru" dirty="0" smtClean="0"/>
              <a:t> «Венера» набирает небывалую популярность. Питер и </a:t>
            </a:r>
            <a:r>
              <a:rPr lang="ru-RU" smtClean="0"/>
              <a:t>Жак</a:t>
            </a:r>
            <a:r>
              <a:rPr lang="ru" smtClean="0"/>
              <a:t> </a:t>
            </a:r>
            <a:r>
              <a:rPr lang="ru" dirty="0" smtClean="0"/>
              <a:t>начинают сотрудничество. Создаётся движение «Дух времени» (</a:t>
            </a:r>
            <a:r>
              <a:rPr lang="en-US" dirty="0" smtClean="0"/>
              <a:t>Zeitgeist movement)</a:t>
            </a:r>
            <a:r>
              <a:rPr lang="ru-RU" dirty="0" smtClean="0"/>
              <a:t>, призванное помогать распространять и реализовывать идеи Жака </a:t>
            </a:r>
            <a:r>
              <a:rPr lang="ru-RU" dirty="0" err="1" smtClean="0"/>
              <a:t>Фреско</a:t>
            </a:r>
            <a:r>
              <a:rPr lang="ru-RU" dirty="0" smtClean="0"/>
              <a:t>.</a:t>
            </a:r>
          </a:p>
          <a:p>
            <a:pPr marL="139700">
              <a:buClr>
                <a:srgbClr val="000000"/>
              </a:buClr>
              <a:buSzPct val="100000"/>
            </a:pPr>
            <a:r>
              <a:rPr lang="ru-RU" dirty="0" smtClean="0"/>
              <a:t>В конце 2011 г. между организациями происходит раскол и движение «Дух времени» функционирует отдельно от проекта «Венера».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16071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1259632" y="457300"/>
            <a:ext cx="7200800" cy="554400"/>
          </a:xfrm>
          <a:prstGeom prst="rect">
            <a:avLst/>
          </a:prstGeom>
          <a:solidFill>
            <a:srgbClr val="D0E0E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 dirty="0" smtClean="0"/>
              <a:t>Конференция разработчиков светлого будущего</a:t>
            </a:r>
            <a:endParaRPr lang="ru" sz="2400" dirty="0"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72000"/>
          </a:xfrm>
          <a:prstGeom prst="rect">
            <a:avLst/>
          </a:prstGeom>
          <a:solidFill>
            <a:srgbClr val="FFF2CC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buNone/>
            </a:pPr>
            <a:r>
              <a:rPr lang="ru" sz="1400" dirty="0">
                <a:solidFill>
                  <a:srgbClr val="000000"/>
                </a:solidFill>
              </a:rPr>
              <a:t>Каждый человек может поучаствовать в создании нового светлого будущего. Заходите в группу </a:t>
            </a:r>
            <a:r>
              <a:rPr lang="ru" sz="1400" u="sng" dirty="0">
                <a:solidFill>
                  <a:schemeClr val="hlink"/>
                </a:solidFill>
                <a:hlinkClick r:id="rId4"/>
              </a:rPr>
              <a:t>https://vk.com/thevenusproject</a:t>
            </a:r>
            <a:r>
              <a:rPr lang="ru" sz="1400" dirty="0">
                <a:solidFill>
                  <a:srgbClr val="000000"/>
                </a:solidFill>
              </a:rPr>
              <a:t>, изучайте видеоматериалы и книги группы, общайтесь с активистами, участвуйте в проектах. И будущее наступит - такое, какое пожелаете, такое, над которым вы будете работать.</a:t>
            </a:r>
          </a:p>
          <a:p>
            <a:pPr lvl="0" algn="just" rtl="0">
              <a:spcBef>
                <a:spcPts val="0"/>
              </a:spcBef>
              <a:buNone/>
            </a:pPr>
            <a:endParaRPr sz="1400" dirty="0">
              <a:solidFill>
                <a:srgbClr val="000000"/>
              </a:solidFill>
            </a:endParaRPr>
          </a:p>
          <a:p>
            <a:pPr lvl="0" algn="just">
              <a:spcBef>
                <a:spcPts val="0"/>
              </a:spcBef>
              <a:buNone/>
            </a:pPr>
            <a:r>
              <a:rPr lang="ru" sz="1400" dirty="0">
                <a:solidFill>
                  <a:srgbClr val="000000"/>
                </a:solidFill>
              </a:rPr>
              <a:t>СПАСИБО ЗА ПОНИМАНИЕ!!!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940</Words>
  <Application>Microsoft Office PowerPoint</Application>
  <PresentationFormat>Экран (16:9)</PresentationFormat>
  <Paragraphs>42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simple-light-2</vt:lpstr>
      <vt:lpstr>Презентация PowerPoint</vt:lpstr>
      <vt:lpstr>Великая депрессия. Мыльные пузыри.</vt:lpstr>
      <vt:lpstr>Жак Фреско. “Что-то не так с системой”.</vt:lpstr>
      <vt:lpstr>Мир - другой</vt:lpstr>
      <vt:lpstr>Социокибернетика, проект Венера, Дух времени</vt:lpstr>
      <vt:lpstr>Цели проекта</vt:lpstr>
      <vt:lpstr>План действий</vt:lpstr>
      <vt:lpstr>Презентация PowerPoint</vt:lpstr>
      <vt:lpstr>Конференция разработчиков светлого будущего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Nicky</cp:lastModifiedBy>
  <cp:revision>7</cp:revision>
  <dcterms:modified xsi:type="dcterms:W3CDTF">2017-06-10T18:59:22Z</dcterms:modified>
</cp:coreProperties>
</file>